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256" r:id="rId2"/>
    <p:sldId id="257" r:id="rId3"/>
    <p:sldId id="258" r:id="rId4"/>
    <p:sldId id="261" r:id="rId5"/>
    <p:sldId id="260" r:id="rId6"/>
    <p:sldId id="262" r:id="rId7"/>
    <p:sldId id="283" r:id="rId8"/>
    <p:sldId id="286" r:id="rId9"/>
    <p:sldId id="287" r:id="rId10"/>
    <p:sldId id="288" r:id="rId11"/>
    <p:sldId id="337" r:id="rId12"/>
    <p:sldId id="340" r:id="rId13"/>
    <p:sldId id="265" r:id="rId14"/>
    <p:sldId id="321" r:id="rId15"/>
    <p:sldId id="322" r:id="rId16"/>
    <p:sldId id="323" r:id="rId17"/>
    <p:sldId id="307" r:id="rId18"/>
    <p:sldId id="284" r:id="rId19"/>
    <p:sldId id="285" r:id="rId20"/>
    <p:sldId id="266" r:id="rId21"/>
    <p:sldId id="308" r:id="rId22"/>
    <p:sldId id="309" r:id="rId23"/>
    <p:sldId id="310" r:id="rId24"/>
    <p:sldId id="311" r:id="rId25"/>
    <p:sldId id="312" r:id="rId26"/>
    <p:sldId id="274" r:id="rId27"/>
    <p:sldId id="338" r:id="rId28"/>
    <p:sldId id="316" r:id="rId29"/>
    <p:sldId id="313" r:id="rId30"/>
    <p:sldId id="314" r:id="rId31"/>
    <p:sldId id="315" r:id="rId32"/>
    <p:sldId id="339" r:id="rId33"/>
    <p:sldId id="329" r:id="rId34"/>
    <p:sldId id="328" r:id="rId35"/>
    <p:sldId id="330" r:id="rId36"/>
    <p:sldId id="345" r:id="rId37"/>
    <p:sldId id="331" r:id="rId38"/>
    <p:sldId id="332" r:id="rId39"/>
    <p:sldId id="335" r:id="rId40"/>
    <p:sldId id="289" r:id="rId41"/>
    <p:sldId id="299" r:id="rId42"/>
    <p:sldId id="300" r:id="rId43"/>
    <p:sldId id="264" r:id="rId44"/>
    <p:sldId id="291" r:id="rId45"/>
    <p:sldId id="301" r:id="rId46"/>
    <p:sldId id="303" r:id="rId47"/>
    <p:sldId id="292" r:id="rId48"/>
    <p:sldId id="290" r:id="rId49"/>
    <p:sldId id="295" r:id="rId50"/>
    <p:sldId id="293" r:id="rId51"/>
    <p:sldId id="294" r:id="rId52"/>
    <p:sldId id="296" r:id="rId53"/>
    <p:sldId id="319" r:id="rId54"/>
    <p:sldId id="320" r:id="rId55"/>
    <p:sldId id="298" r:id="rId56"/>
    <p:sldId id="306" r:id="rId57"/>
    <p:sldId id="267" r:id="rId58"/>
    <p:sldId id="268" r:id="rId59"/>
    <p:sldId id="333" r:id="rId60"/>
    <p:sldId id="336" r:id="rId61"/>
    <p:sldId id="273" r:id="rId62"/>
    <p:sldId id="317" r:id="rId63"/>
    <p:sldId id="272" r:id="rId64"/>
    <p:sldId id="325" r:id="rId65"/>
    <p:sldId id="326" r:id="rId66"/>
    <p:sldId id="344" r:id="rId67"/>
    <p:sldId id="334" r:id="rId68"/>
    <p:sldId id="342" r:id="rId69"/>
    <p:sldId id="343" r:id="rId70"/>
    <p:sldId id="327" r:id="rId71"/>
    <p:sldId id="276" r:id="rId72"/>
    <p:sldId id="270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6224" autoAdjust="0"/>
  </p:normalViewPr>
  <p:slideViewPr>
    <p:cSldViewPr snapToGrid="0">
      <p:cViewPr varScale="1">
        <p:scale>
          <a:sx n="110" d="100"/>
          <a:sy n="110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FB4C8-7E0D-48D4-8DF2-A174BAA0434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1F1BD-0739-4A89-A49F-1543645C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Galanin neurons vary in location throughout amphibian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5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Green: Significant difference between non transporting males and transporting females, between non transporting females and transporting males, and between non transporting and transporting females</a:t>
            </a:r>
          </a:p>
          <a:p>
            <a:r>
              <a:rPr lang="en-US" dirty="0"/>
              <a:t>Blue: significant difference between non transporting parents and transporting males</a:t>
            </a:r>
          </a:p>
          <a:p>
            <a:r>
              <a:rPr lang="en-US" dirty="0" err="1"/>
              <a:t>Organe</a:t>
            </a:r>
            <a:r>
              <a:rPr lang="en-US" dirty="0"/>
              <a:t>: no 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Green: Significant difference between non transporting females and transporting parents</a:t>
            </a:r>
          </a:p>
          <a:p>
            <a:r>
              <a:rPr lang="en-US" dirty="0"/>
              <a:t>Blue: No significance</a:t>
            </a:r>
          </a:p>
          <a:p>
            <a:r>
              <a:rPr lang="en-US" dirty="0"/>
              <a:t>Orange: Significant difference between non transporting and transporting females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Ligand binds to the vomeronasal 1 receptor. The alpha, beta and gamma g-protein subunits separate with the beta and gamma subunits binding to phospholipase C. Phospholipase C hydrolyzes phosphatidylinositol 4,5 biphosphate which will result in the production of two second messengers: inositol 1,4,5triphosphate and diacylglycerol. Diacylglycerol  activates a cation channel, triggering TRPC2 </a:t>
            </a:r>
            <a:r>
              <a:rPr lang="en-US" dirty="0" err="1"/>
              <a:t>signalling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VNO deficient males will mount either male or female mice while VNO deficient females exhibit male-like mounting behaviors. Leads to the idea that VNO suppresses male-specific behavior circuits in the female brain</a:t>
            </a:r>
          </a:p>
          <a:p>
            <a:r>
              <a:rPr lang="en-US" dirty="0"/>
              <a:t>Ablation in virgin males results in loss of pup directed aggression as well as increased parental care</a:t>
            </a:r>
          </a:p>
          <a:p>
            <a:r>
              <a:rPr lang="en-US" dirty="0"/>
              <a:t>Ablation in virgin females displayed more parenting behaviors than the ablated virgin males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AAV-DTA is </a:t>
            </a:r>
            <a:r>
              <a:rPr lang="en-US" sz="1200" dirty="0"/>
              <a:t>AAV expressing </a:t>
            </a:r>
            <a:r>
              <a:rPr lang="en-US" sz="1200" dirty="0" err="1"/>
              <a:t>cre</a:t>
            </a:r>
            <a:r>
              <a:rPr lang="en-US" sz="1200" dirty="0"/>
              <a:t>-dependent diphtheria toxin A fragment </a:t>
            </a:r>
          </a:p>
          <a:p>
            <a:r>
              <a:rPr lang="en-US" sz="1200" dirty="0"/>
              <a:t>This injection eliminated 60 % of MPOA gal cells and the gal cells in other regions were unaffected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Emergence of pup-directed aggression accompanied by reduced crouching, nest building, retrieval to nest, and maternal interaction (over 50% ablated)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Duration of any maternal behavior directly correlated with remaining amount of galanin neurons (under 50% ablated)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1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Deficits in crouching, pup grooming, nest building, retrieval to nest, and overall paternal interaction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Control mothers successfully retrieved all 4 pups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5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effect on </a:t>
            </a:r>
            <a:r>
              <a:rPr lang="en-US" sz="1200" dirty="0"/>
              <a:t>behavior parenting, mating, or inter-male aggression in male subjects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2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Gal-</a:t>
            </a:r>
            <a:r>
              <a:rPr lang="en-US" dirty="0" err="1"/>
              <a:t>cre</a:t>
            </a:r>
            <a:r>
              <a:rPr lang="en-US" dirty="0"/>
              <a:t> males are transgenic mice…. What does the </a:t>
            </a:r>
            <a:r>
              <a:rPr lang="en-US" dirty="0" err="1"/>
              <a:t>cre</a:t>
            </a:r>
            <a:r>
              <a:rPr lang="en-US" dirty="0"/>
              <a:t>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6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Loss of pup-directed aggression not due to pup avoidance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g protein coupled receptors</a:t>
            </a:r>
          </a:p>
          <a:p>
            <a:r>
              <a:rPr lang="en-US" dirty="0"/>
              <a:t>Variety of roles including parental behavior, cognition, regulation of blood pressure, regulation of mood, depression, Alzheimer’s. Co localized with transmitters such as acetylcholine, serotonin, and norepinephrine.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3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Inhibition occurs via a G protein of the Gi-GO family</a:t>
            </a:r>
          </a:p>
          <a:p>
            <a:r>
              <a:rPr lang="en-US" dirty="0"/>
              <a:t>Expressed in the brain, spinal cord, small intestine, and heart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9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Tissues from different life stages were processed and analyzed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Tissue slides were stained to determine </a:t>
            </a:r>
            <a:r>
              <a:rPr lang="en-US" sz="1200" dirty="0"/>
              <a:t>distribution of gal-</a:t>
            </a:r>
            <a:r>
              <a:rPr lang="en-US" sz="1200" dirty="0" err="1"/>
              <a:t>ir</a:t>
            </a:r>
            <a:r>
              <a:rPr lang="en-US" sz="1200" dirty="0"/>
              <a:t> fibers and perikaryal in the brain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3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the distribution of galanin neurons between a </a:t>
            </a:r>
            <a:r>
              <a:rPr lang="en-US" dirty="0" err="1"/>
              <a:t>metamorph</a:t>
            </a:r>
            <a:r>
              <a:rPr lang="en-US" dirty="0"/>
              <a:t> and an adult may provide insight when evaluating the distribution in the context of different behaviors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Kallisto</a:t>
            </a:r>
            <a:r>
              <a:rPr lang="en-US" dirty="0"/>
              <a:t>: program for identifying abundance of transcriptomes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2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Greater similarity between the results of neural induction in biparental monogamous species when compared to male uniparental species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Green: significant different between parental and non parental</a:t>
            </a:r>
          </a:p>
          <a:p>
            <a:r>
              <a:rPr lang="en-US" dirty="0"/>
              <a:t>Blue: Significant difference between non transporting females and transporting males</a:t>
            </a:r>
          </a:p>
          <a:p>
            <a:r>
              <a:rPr lang="en-US" dirty="0" err="1"/>
              <a:t>OrangeL</a:t>
            </a:r>
            <a:r>
              <a:rPr lang="en-US" dirty="0"/>
              <a:t> </a:t>
            </a:r>
            <a:r>
              <a:rPr lang="en-US" dirty="0" err="1"/>
              <a:t>Signsificant</a:t>
            </a:r>
            <a:r>
              <a:rPr lang="en-US" dirty="0"/>
              <a:t> difference between transporting and non transporting females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F1BD-0739-4A89-A49F-1543645CAA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5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7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7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4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6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2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20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86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C83D-EB38-4C7E-A3AE-903145AD611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D4A0CE3-772B-4AD9-A4B1-9BFF5287CC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93D8-DA25-4951-AFE1-A6878BAE4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molecular role of galanin in parental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981BC-295A-45B0-A909-FE6D02C3E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Danielle Galvin</a:t>
            </a:r>
          </a:p>
        </p:txBody>
      </p:sp>
    </p:spTree>
    <p:extLst>
      <p:ext uri="{BB962C8B-B14F-4D97-AF65-F5344CB8AC3E}">
        <p14:creationId xmlns:p14="http://schemas.microsoft.com/office/powerpoint/2010/main" val="172188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C281-3804-4B6F-BE38-3861F8F8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Receptor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6D5AF-11DA-4153-80C7-631C549B4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GALR3</a:t>
            </a:r>
          </a:p>
          <a:p>
            <a:r>
              <a:rPr lang="en-US" sz="3200" dirty="0"/>
              <a:t>Located in many different tissues</a:t>
            </a:r>
          </a:p>
          <a:p>
            <a:r>
              <a:rPr lang="en-US" sz="3200" dirty="0"/>
              <a:t>Mode of action unclear</a:t>
            </a:r>
          </a:p>
          <a:p>
            <a:pPr lvl="1"/>
            <a:r>
              <a:rPr lang="en-US" sz="3200" dirty="0"/>
              <a:t>Expressed in 1.4-, 2.4-, and 5-kb transcripts</a:t>
            </a:r>
          </a:p>
        </p:txBody>
      </p:sp>
      <p:pic>
        <p:nvPicPr>
          <p:cNvPr id="5" name="Picture 2" descr="Galanin receptors and their transduction mechanisms. The first galanin... |  Download Scientific Diagram">
            <a:extLst>
              <a:ext uri="{FF2B5EF4-FFF2-40B4-BE49-F238E27FC236}">
                <a16:creationId xmlns:a16="http://schemas.microsoft.com/office/drawing/2014/main" id="{B5ED1186-A324-421A-BEFC-B1962AEE7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3"/>
          <a:stretch/>
        </p:blipFill>
        <p:spPr bwMode="auto">
          <a:xfrm>
            <a:off x="9658878" y="2015732"/>
            <a:ext cx="253312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8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A6FC-5546-4DE2-B64C-25556E11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FAAE0-DE62-4324-955B-358B21A1B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Galanin receptors and their transduction mechanisms. The first galanin... |  Download Scientific Diagram">
            <a:extLst>
              <a:ext uri="{FF2B5EF4-FFF2-40B4-BE49-F238E27FC236}">
                <a16:creationId xmlns:a16="http://schemas.microsoft.com/office/drawing/2014/main" id="{3530030D-F166-4662-A637-0CB87595F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414"/>
          <a:stretch/>
        </p:blipFill>
        <p:spPr bwMode="auto">
          <a:xfrm>
            <a:off x="808808" y="437730"/>
            <a:ext cx="12134681" cy="56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0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BE4B-4EA0-415B-87E9-EA9D2875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Locations in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9318C-6D47-4BC8-9F96-174F6ED9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Central nervous system</a:t>
            </a:r>
          </a:p>
          <a:p>
            <a:pPr lvl="1"/>
            <a:r>
              <a:rPr lang="en-US" sz="3000" dirty="0"/>
              <a:t>Highest concentration in hypothalamus</a:t>
            </a:r>
          </a:p>
          <a:p>
            <a:r>
              <a:rPr lang="en-US" sz="3200" dirty="0"/>
              <a:t>Gastrointestinal tract</a:t>
            </a:r>
          </a:p>
          <a:p>
            <a:r>
              <a:rPr lang="en-US" sz="3200" dirty="0"/>
              <a:t>Skin</a:t>
            </a:r>
          </a:p>
          <a:p>
            <a:pPr lvl="1"/>
            <a:r>
              <a:rPr lang="en-US" sz="3000" dirty="0"/>
              <a:t>Anti-inflammatory</a:t>
            </a:r>
          </a:p>
        </p:txBody>
      </p:sp>
    </p:spTree>
    <p:extLst>
      <p:ext uri="{BB962C8B-B14F-4D97-AF65-F5344CB8AC3E}">
        <p14:creationId xmlns:p14="http://schemas.microsoft.com/office/powerpoint/2010/main" val="409405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in amphibians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Rhinella</a:t>
            </a:r>
            <a:r>
              <a:rPr lang="en-US" sz="3200" i="1" dirty="0"/>
              <a:t> </a:t>
            </a:r>
            <a:r>
              <a:rPr lang="en-US" sz="3200" i="1" dirty="0" err="1"/>
              <a:t>arenarum</a:t>
            </a:r>
            <a:r>
              <a:rPr lang="en-US" sz="3200" dirty="0"/>
              <a:t> collected from the wild</a:t>
            </a:r>
          </a:p>
          <a:p>
            <a:pPr lvl="1"/>
            <a:r>
              <a:rPr lang="en-US" sz="3200" dirty="0"/>
              <a:t>Argentine toad</a:t>
            </a:r>
          </a:p>
          <a:p>
            <a:r>
              <a:rPr lang="en-US" sz="3200" dirty="0"/>
              <a:t>Tissues processed and analyzed</a:t>
            </a:r>
          </a:p>
          <a:p>
            <a:r>
              <a:rPr lang="en-US" sz="3200" dirty="0" err="1"/>
              <a:t>Gosner</a:t>
            </a:r>
            <a:r>
              <a:rPr lang="en-US" sz="3200" dirty="0"/>
              <a:t> stages</a:t>
            </a:r>
          </a:p>
        </p:txBody>
      </p:sp>
      <p:pic>
        <p:nvPicPr>
          <p:cNvPr id="4098" name="Picture 2" descr="Argentine Toad (Rhinella arenarum) · iNaturalist.ca">
            <a:extLst>
              <a:ext uri="{FF2B5EF4-FFF2-40B4-BE49-F238E27FC236}">
                <a16:creationId xmlns:a16="http://schemas.microsoft.com/office/drawing/2014/main" id="{7D035A7E-9A36-4087-875F-E932C0DA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79" y="3917690"/>
            <a:ext cx="4135821" cy="29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0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90C2-B75C-4829-B06B-B3E8304F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Premetamorphic</a:t>
            </a:r>
            <a:r>
              <a:rPr lang="en-US" sz="3200" dirty="0"/>
              <a:t> (26-30)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5BB9-20AF-4A03-AD7D-6B54AF686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21CCA-C4C6-4036-BE8F-E4AC3ABAC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1" t="36775" r="11293" b="25045"/>
          <a:stretch/>
        </p:blipFill>
        <p:spPr>
          <a:xfrm>
            <a:off x="-35695" y="2015732"/>
            <a:ext cx="12263389" cy="37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4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9CCF-A4C5-4A17-90F8-5AAACBF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Prometamorphic</a:t>
            </a:r>
            <a:r>
              <a:rPr lang="en-US" sz="3200" dirty="0"/>
              <a:t> (30-41)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6488F-4C34-4163-B7A8-B74DC62C7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Prometamorphic</a:t>
            </a:r>
            <a:r>
              <a:rPr lang="en-US" sz="3200" dirty="0"/>
              <a:t> (30-41)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B5E7C-7F22-47CE-814A-CB2EF9018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1" t="26425" r="12715" b="11015"/>
          <a:stretch/>
        </p:blipFill>
        <p:spPr>
          <a:xfrm>
            <a:off x="0" y="1557743"/>
            <a:ext cx="7831573" cy="3908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A3802-E8A0-4505-AE91-45C00E200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0" t="42955" r="51767" b="33579"/>
          <a:stretch/>
        </p:blipFill>
        <p:spPr>
          <a:xfrm>
            <a:off x="7796746" y="1329136"/>
            <a:ext cx="4531926" cy="1902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C864F-8C20-46DD-9E1C-7979B41C4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1" t="44909" r="16101" b="33579"/>
          <a:stretch/>
        </p:blipFill>
        <p:spPr>
          <a:xfrm>
            <a:off x="7382301" y="4347794"/>
            <a:ext cx="4809699" cy="18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E6B5-EE67-4438-8E89-50C598D6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Metamorphic climax (42-46)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AEF8-E3B6-4460-B75E-8857E1861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45056-9A0A-4439-B791-745F989A7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0" t="26655" r="15690" b="16285"/>
          <a:stretch/>
        </p:blipFill>
        <p:spPr>
          <a:xfrm>
            <a:off x="721272" y="1979911"/>
            <a:ext cx="10749456" cy="46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9DF7-9AC8-4CB0-9EB8-F02718C6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Quantification of Galanin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A407-F15E-4FCE-BC9A-FD8DA797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54447"/>
          </a:xfrm>
        </p:spPr>
        <p:txBody>
          <a:bodyPr>
            <a:normAutofit/>
          </a:bodyPr>
          <a:lstStyle/>
          <a:p>
            <a:r>
              <a:rPr lang="en-US" sz="3200" dirty="0"/>
              <a:t>Tissue slides stained: </a:t>
            </a:r>
          </a:p>
          <a:p>
            <a:pPr lvl="1"/>
            <a:r>
              <a:rPr lang="en-US" sz="3000" dirty="0"/>
              <a:t>Positions</a:t>
            </a:r>
          </a:p>
          <a:p>
            <a:pPr lvl="1"/>
            <a:r>
              <a:rPr lang="en-US" sz="3200" dirty="0"/>
              <a:t>Shape</a:t>
            </a:r>
          </a:p>
          <a:p>
            <a:pPr lvl="1"/>
            <a:r>
              <a:rPr lang="en-US" sz="3200" dirty="0"/>
              <a:t>Stain saturation</a:t>
            </a:r>
          </a:p>
          <a:p>
            <a:r>
              <a:rPr lang="en-US" sz="3400" dirty="0"/>
              <a:t>POA and </a:t>
            </a:r>
            <a:r>
              <a:rPr lang="en-US" sz="3400" dirty="0" err="1"/>
              <a:t>Mp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5721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4C38-6299-40A7-BA38-CE3E9321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Magnocellular preoptic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1A75-EFEA-46D4-96DE-8E137C7C5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Region of the hypothalamus</a:t>
            </a:r>
          </a:p>
          <a:p>
            <a:r>
              <a:rPr lang="en-US" sz="3200" dirty="0"/>
              <a:t>Parental care</a:t>
            </a:r>
          </a:p>
          <a:p>
            <a:r>
              <a:rPr lang="en-US" sz="3200" dirty="0"/>
              <a:t>Sexual behavior</a:t>
            </a:r>
          </a:p>
          <a:p>
            <a:r>
              <a:rPr lang="en-US" sz="3200" dirty="0"/>
              <a:t>Thermoregulation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4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B980-D8E9-4A3E-9055-ECF3A204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medial pallium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F7CD-D696-4A5E-A18C-32846AC0F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Homologue of mammalian hippocampus</a:t>
            </a:r>
          </a:p>
          <a:p>
            <a:r>
              <a:rPr lang="en-US" sz="3200" dirty="0"/>
              <a:t>Parental care?</a:t>
            </a:r>
          </a:p>
          <a:p>
            <a:r>
              <a:rPr lang="en-US" sz="3200" dirty="0"/>
              <a:t>Expression of various genes </a:t>
            </a:r>
          </a:p>
          <a:p>
            <a:pPr lvl="1"/>
            <a:r>
              <a:rPr lang="en-US" sz="3200" dirty="0"/>
              <a:t>Galanin</a:t>
            </a:r>
          </a:p>
          <a:p>
            <a:r>
              <a:rPr lang="en-US" sz="3200" dirty="0"/>
              <a:t>Associated with spatial memory</a:t>
            </a:r>
          </a:p>
        </p:txBody>
      </p:sp>
    </p:spTree>
    <p:extLst>
      <p:ext uri="{BB962C8B-B14F-4D97-AF65-F5344CB8AC3E}">
        <p14:creationId xmlns:p14="http://schemas.microsoft.com/office/powerpoint/2010/main" val="40680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the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Galanin</a:t>
            </a:r>
          </a:p>
          <a:p>
            <a:r>
              <a:rPr lang="en-US" sz="3200" dirty="0"/>
              <a:t>Magnocellular preoptic area (POA)</a:t>
            </a:r>
          </a:p>
          <a:p>
            <a:r>
              <a:rPr lang="en-US" sz="3200" dirty="0"/>
              <a:t>Medial pallium (</a:t>
            </a:r>
            <a:r>
              <a:rPr lang="en-US" sz="3200" dirty="0" err="1"/>
              <a:t>Mp</a:t>
            </a:r>
            <a:r>
              <a:rPr lang="en-US" sz="3200" dirty="0"/>
              <a:t>)</a:t>
            </a:r>
          </a:p>
          <a:p>
            <a:r>
              <a:rPr lang="en-US" sz="3200" dirty="0"/>
              <a:t>Trpc2 gene</a:t>
            </a:r>
          </a:p>
          <a:p>
            <a:pPr lvl="1"/>
            <a:r>
              <a:rPr lang="en-US" sz="3000" dirty="0"/>
              <a:t>vomeronasal organ (VNO)</a:t>
            </a:r>
          </a:p>
        </p:txBody>
      </p:sp>
    </p:spTree>
    <p:extLst>
      <p:ext uri="{BB962C8B-B14F-4D97-AF65-F5344CB8AC3E}">
        <p14:creationId xmlns:p14="http://schemas.microsoft.com/office/powerpoint/2010/main" val="62560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Gal-IR cells POA: </a:t>
            </a:r>
            <a:r>
              <a:rPr lang="en-US" sz="3200" dirty="0" err="1"/>
              <a:t>Premetamorphic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78794"/>
            <a:ext cx="9603275" cy="3450613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AE9A8-C486-4754-BD4B-480BD8928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59" t="23895" r="32629" b="30851"/>
          <a:stretch/>
        </p:blipFill>
        <p:spPr>
          <a:xfrm>
            <a:off x="3701822" y="1302180"/>
            <a:ext cx="4788356" cy="55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Prometamorphic</a:t>
            </a:r>
            <a:r>
              <a:rPr lang="en-US" sz="3200" dirty="0"/>
              <a:t> gal-</a:t>
            </a:r>
            <a:r>
              <a:rPr lang="en-US" sz="3200" dirty="0" err="1"/>
              <a:t>ir</a:t>
            </a:r>
            <a:r>
              <a:rPr lang="en-US" sz="3200" dirty="0"/>
              <a:t> fibers in 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405" y="2056023"/>
            <a:ext cx="7729728" cy="3101983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D34D3-1F5F-4658-AC22-96B23ED2A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40" t="33341" r="37543" b="34467"/>
          <a:stretch/>
        </p:blipFill>
        <p:spPr>
          <a:xfrm>
            <a:off x="2939689" y="1853754"/>
            <a:ext cx="6312621" cy="49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5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Metamorphic climax Gal-</a:t>
            </a:r>
            <a:r>
              <a:rPr lang="en-US" sz="3200" dirty="0" err="1"/>
              <a:t>ir</a:t>
            </a:r>
            <a:r>
              <a:rPr lang="en-US" sz="3200" dirty="0"/>
              <a:t> fibers in POA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351A6-0B9C-4272-BB42-095B7B9EE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1" t="31977" r="50992" b="22769"/>
          <a:stretch/>
        </p:blipFill>
        <p:spPr>
          <a:xfrm>
            <a:off x="3024993" y="1853754"/>
            <a:ext cx="6142014" cy="48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FB3D-3DD9-4F14-BA80-642705C8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distribution in amphibians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34A8-B7F0-4D3C-B4F8-8552F68B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Development of galanin neurons</a:t>
            </a:r>
          </a:p>
          <a:p>
            <a:r>
              <a:rPr lang="en-US" sz="3200" dirty="0"/>
              <a:t>Compare to adult brains</a:t>
            </a:r>
          </a:p>
          <a:p>
            <a:r>
              <a:rPr lang="en-US" sz="3200" dirty="0"/>
              <a:t>Function of galanin throughout development</a:t>
            </a:r>
          </a:p>
        </p:txBody>
      </p:sp>
    </p:spTree>
    <p:extLst>
      <p:ext uri="{BB962C8B-B14F-4D97-AF65-F5344CB8AC3E}">
        <p14:creationId xmlns:p14="http://schemas.microsoft.com/office/powerpoint/2010/main" val="28410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2A0D-8AE4-47D7-81F9-5A54BFE8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parental behavior and galanin?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5FB20-3043-4F6F-A6A2-3FCE48AC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Whole brains collected</a:t>
            </a:r>
          </a:p>
          <a:p>
            <a:pPr lvl="1"/>
            <a:r>
              <a:rPr lang="en-US" sz="3200" dirty="0"/>
              <a:t>DAPI nuclear staining</a:t>
            </a:r>
          </a:p>
          <a:p>
            <a:pPr lvl="2"/>
            <a:r>
              <a:rPr lang="en-US" sz="3000" dirty="0"/>
              <a:t>Identify brain regions</a:t>
            </a:r>
          </a:p>
          <a:p>
            <a:pPr lvl="2"/>
            <a:r>
              <a:rPr lang="en-US" sz="3000" dirty="0"/>
              <a:t>Quantify galanin neurons</a:t>
            </a:r>
          </a:p>
          <a:p>
            <a:pPr lvl="1"/>
            <a:r>
              <a:rPr lang="en-US" sz="3200" dirty="0"/>
              <a:t>Cell counts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17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CC84-FF64-4766-BD2B-9D5021D0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PhosphoTRAP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6CA13-B892-448B-B9C9-CE9E825D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Profile activated neurons</a:t>
            </a:r>
          </a:p>
          <a:p>
            <a:r>
              <a:rPr lang="en-US" sz="3400" dirty="0"/>
              <a:t>Gene expression quantified</a:t>
            </a:r>
          </a:p>
          <a:p>
            <a:pPr lvl="1"/>
            <a:r>
              <a:rPr lang="en-US" sz="3200" dirty="0"/>
              <a:t>Mapping sequenced reads</a:t>
            </a:r>
          </a:p>
          <a:p>
            <a:pPr lvl="1"/>
            <a:r>
              <a:rPr lang="en-US" sz="3200" dirty="0" err="1"/>
              <a:t>Kallisto</a:t>
            </a:r>
            <a:r>
              <a:rPr lang="en-US" sz="3200" dirty="0"/>
              <a:t> to estimate abundance</a:t>
            </a:r>
          </a:p>
        </p:txBody>
      </p:sp>
    </p:spTree>
    <p:extLst>
      <p:ext uri="{BB962C8B-B14F-4D97-AF65-F5344CB8AC3E}">
        <p14:creationId xmlns:p14="http://schemas.microsoft.com/office/powerpoint/2010/main" val="117282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Neural induction during tadpole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99593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C1F96D-F729-437B-A94C-701CEEA2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78" y="1709286"/>
            <a:ext cx="7581243" cy="51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0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33F8-8214-47FA-94AF-3AF755C8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induction during tadpole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5ED-501F-42CB-9A61-CDB19F0EC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Biparental, monogamous vs. male, uniparental species</a:t>
            </a:r>
          </a:p>
          <a:p>
            <a:r>
              <a:rPr lang="en-US" sz="3400" dirty="0"/>
              <a:t>Brain regions involved in parental care</a:t>
            </a:r>
          </a:p>
          <a:p>
            <a:pPr lvl="1"/>
            <a:r>
              <a:rPr lang="en-US" sz="3400" dirty="0"/>
              <a:t>POA and </a:t>
            </a:r>
            <a:r>
              <a:rPr lang="en-US" sz="3400" dirty="0" err="1"/>
              <a:t>Mp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5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2E7F-254B-443F-835F-1D85AD7E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neural activity between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2649-701C-478C-9885-A4EEA3FB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42E4B-12C8-43D2-B723-F34A02A10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4" t="31391" r="18300" b="33785"/>
          <a:stretch/>
        </p:blipFill>
        <p:spPr>
          <a:xfrm>
            <a:off x="904380" y="2374129"/>
            <a:ext cx="10383239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04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BCD6-9AB9-480F-868E-9DDB3DE6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Medial pallium Ps6-positive galanin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6F065-42D4-42A4-9BA4-1CC7B93B0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7C7E8-B520-43A3-B8A6-D42450602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8" t="23869" r="19661" b="35880"/>
          <a:stretch/>
        </p:blipFill>
        <p:spPr>
          <a:xfrm>
            <a:off x="1112091" y="2448858"/>
            <a:ext cx="9967817" cy="3557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C3C66-D65B-4081-ADA4-203A649B963A}"/>
              </a:ext>
            </a:extLst>
          </p:cNvPr>
          <p:cNvSpPr txBox="1"/>
          <p:nvPr/>
        </p:nvSpPr>
        <p:spPr>
          <a:xfrm>
            <a:off x="2585545" y="5739806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BD890-E1AA-4243-A45B-B9E04BDC8B0B}"/>
              </a:ext>
            </a:extLst>
          </p:cNvPr>
          <p:cNvSpPr txBox="1"/>
          <p:nvPr/>
        </p:nvSpPr>
        <p:spPr>
          <a:xfrm>
            <a:off x="5811781" y="5764033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F427D-C133-4C5F-82E5-C34BDBECF2F7}"/>
              </a:ext>
            </a:extLst>
          </p:cNvPr>
          <p:cNvSpPr txBox="1"/>
          <p:nvPr/>
        </p:nvSpPr>
        <p:spPr>
          <a:xfrm>
            <a:off x="8886497" y="5821996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AA9FA8-F9C3-49BF-9A43-734A3545ACCF}"/>
              </a:ext>
            </a:extLst>
          </p:cNvPr>
          <p:cNvSpPr txBox="1"/>
          <p:nvPr/>
        </p:nvSpPr>
        <p:spPr>
          <a:xfrm>
            <a:off x="3832988" y="5831889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31293-BE19-4CC3-BABA-6D04D9C7039F}"/>
              </a:ext>
            </a:extLst>
          </p:cNvPr>
          <p:cNvSpPr txBox="1"/>
          <p:nvPr/>
        </p:nvSpPr>
        <p:spPr>
          <a:xfrm>
            <a:off x="7197619" y="5821996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020D6-FA8E-4837-9C50-C38363F8E44C}"/>
              </a:ext>
            </a:extLst>
          </p:cNvPr>
          <p:cNvSpPr txBox="1"/>
          <p:nvPr/>
        </p:nvSpPr>
        <p:spPr>
          <a:xfrm>
            <a:off x="9541767" y="5821996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8654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molecular role of galanin in parental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will discuss…</a:t>
            </a:r>
          </a:p>
          <a:p>
            <a:pPr lvl="1"/>
            <a:r>
              <a:rPr lang="en-US" sz="3200" dirty="0"/>
              <a:t>Role in POA</a:t>
            </a:r>
          </a:p>
          <a:p>
            <a:pPr lvl="1"/>
            <a:r>
              <a:rPr lang="en-US" sz="3200" dirty="0"/>
              <a:t>Role in </a:t>
            </a:r>
            <a:r>
              <a:rPr lang="en-US" sz="3200" dirty="0" err="1"/>
              <a:t>Mp</a:t>
            </a:r>
            <a:endParaRPr lang="en-US" sz="3200" dirty="0"/>
          </a:p>
          <a:p>
            <a:pPr lvl="1"/>
            <a:r>
              <a:rPr lang="en-US" sz="3200" dirty="0"/>
              <a:t>Trpc2 gene</a:t>
            </a:r>
          </a:p>
        </p:txBody>
      </p:sp>
    </p:spTree>
    <p:extLst>
      <p:ext uri="{BB962C8B-B14F-4D97-AF65-F5344CB8AC3E}">
        <p14:creationId xmlns:p14="http://schemas.microsoft.com/office/powerpoint/2010/main" val="406323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0323-A5B4-4191-84E3-BD10D2E7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preoptic area Ps6-positive galanin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DA47-C7F6-4238-A44B-D0311C59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249C6-B2E9-4F36-9BB5-87CB0FA47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1" t="21365" r="21638" b="50000"/>
          <a:stretch/>
        </p:blipFill>
        <p:spPr>
          <a:xfrm>
            <a:off x="166104" y="2638043"/>
            <a:ext cx="11859791" cy="3101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4EA2A-B2BD-46AF-AC88-D524D5F8E79B}"/>
              </a:ext>
            </a:extLst>
          </p:cNvPr>
          <p:cNvSpPr txBox="1"/>
          <p:nvPr/>
        </p:nvSpPr>
        <p:spPr>
          <a:xfrm>
            <a:off x="2033752" y="5645466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EAC58-8780-4B58-BCB0-F0029A39FBCD}"/>
              </a:ext>
            </a:extLst>
          </p:cNvPr>
          <p:cNvSpPr txBox="1"/>
          <p:nvPr/>
        </p:nvSpPr>
        <p:spPr>
          <a:xfrm>
            <a:off x="5943600" y="5646844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22E68-A53C-4219-8890-A2C23A8BD7E3}"/>
              </a:ext>
            </a:extLst>
          </p:cNvPr>
          <p:cNvSpPr txBox="1"/>
          <p:nvPr/>
        </p:nvSpPr>
        <p:spPr>
          <a:xfrm>
            <a:off x="9716813" y="5645466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5E29D-81F0-4545-A712-6F33859D53AE}"/>
              </a:ext>
            </a:extLst>
          </p:cNvPr>
          <p:cNvSpPr txBox="1"/>
          <p:nvPr/>
        </p:nvSpPr>
        <p:spPr>
          <a:xfrm>
            <a:off x="3547241" y="5628323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BAC13-5785-4D75-AC5D-3BA912F9B43B}"/>
              </a:ext>
            </a:extLst>
          </p:cNvPr>
          <p:cNvSpPr txBox="1"/>
          <p:nvPr/>
        </p:nvSpPr>
        <p:spPr>
          <a:xfrm>
            <a:off x="7585181" y="5716215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2311F9-09A1-4641-A841-2394268678C5}"/>
              </a:ext>
            </a:extLst>
          </p:cNvPr>
          <p:cNvSpPr txBox="1"/>
          <p:nvPr/>
        </p:nvSpPr>
        <p:spPr>
          <a:xfrm>
            <a:off x="10475525" y="5704025"/>
            <a:ext cx="88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4293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B83F-538C-40D6-B62F-94358D1A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Magnocellular preoptic area ps6-positive galanin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4DFB-3052-4874-BA55-F205B1369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A0B91-736B-46F2-9E56-874BD1B1D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68" t="50012" r="20475" b="18831"/>
          <a:stretch/>
        </p:blipFill>
        <p:spPr>
          <a:xfrm>
            <a:off x="567374" y="2638044"/>
            <a:ext cx="11057251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2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58EA-3162-4AAF-9948-C4E7CAF6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and parental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0CBD-3BB5-443F-B3B8-4B6A480E7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Activation of galanin overlaps with regions active during parental behavior</a:t>
            </a:r>
          </a:p>
          <a:p>
            <a:pPr lvl="1"/>
            <a:r>
              <a:rPr lang="en-US" sz="3000" dirty="0"/>
              <a:t>…..How does it work??</a:t>
            </a:r>
          </a:p>
          <a:p>
            <a:pPr lvl="2"/>
            <a:r>
              <a:rPr lang="en-US" sz="2800" dirty="0"/>
              <a:t>…..Trpc2 gene?</a:t>
            </a:r>
          </a:p>
        </p:txBody>
      </p:sp>
    </p:spTree>
    <p:extLst>
      <p:ext uri="{BB962C8B-B14F-4D97-AF65-F5344CB8AC3E}">
        <p14:creationId xmlns:p14="http://schemas.microsoft.com/office/powerpoint/2010/main" val="3518137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1BE9-28F0-44B2-961D-B9D53F82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D7627-1FB3-4B46-8242-40DFF01F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PC2 - an overview | ScienceDirect Topics">
            <a:extLst>
              <a:ext uri="{FF2B5EF4-FFF2-40B4-BE49-F238E27FC236}">
                <a16:creationId xmlns:a16="http://schemas.microsoft.com/office/drawing/2014/main" id="{E588F300-88F5-40FC-B7AB-DA42DCD0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66" y="398715"/>
            <a:ext cx="7360468" cy="60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6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AAD9-E69F-4730-A91A-D6206810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Trpc2 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1BFF-2CCA-4A1F-8652-4A3E80389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Encodes vomeronasal organ (VNO) ion channel</a:t>
            </a:r>
          </a:p>
          <a:p>
            <a:r>
              <a:rPr lang="en-US" sz="3200" dirty="0"/>
              <a:t>Ablation impairs VNO signaling</a:t>
            </a:r>
          </a:p>
          <a:p>
            <a:r>
              <a:rPr lang="en-US" sz="3200" dirty="0"/>
              <a:t>Role in parental behavior and aggression</a:t>
            </a:r>
          </a:p>
          <a:p>
            <a:pPr lvl="1"/>
            <a:r>
              <a:rPr lang="en-US" sz="3000" dirty="0"/>
              <a:t>Mice</a:t>
            </a:r>
          </a:p>
          <a:p>
            <a:pPr lvl="1"/>
            <a:r>
              <a:rPr lang="en-US" sz="3000" dirty="0"/>
              <a:t>Amphibians?</a:t>
            </a:r>
          </a:p>
        </p:txBody>
      </p:sp>
    </p:spTree>
    <p:extLst>
      <p:ext uri="{BB962C8B-B14F-4D97-AF65-F5344CB8AC3E}">
        <p14:creationId xmlns:p14="http://schemas.microsoft.com/office/powerpoint/2010/main" val="1389491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3E6A-B01F-429A-9788-46000F67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Trpc2 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A360-252D-4A0E-936E-6A899635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Expressed only in VNO in amphibians</a:t>
            </a:r>
          </a:p>
          <a:p>
            <a:pPr lvl="1"/>
            <a:r>
              <a:rPr lang="en-US" sz="3200" dirty="0"/>
              <a:t>Main olfactory epithelium (MOE) in mice</a:t>
            </a:r>
          </a:p>
          <a:p>
            <a:r>
              <a:rPr lang="en-US" sz="3200" dirty="0"/>
              <a:t>Mediate transduction of chemical signals</a:t>
            </a:r>
          </a:p>
          <a:p>
            <a:pPr lvl="1"/>
            <a:r>
              <a:rPr lang="en-US" sz="3200" dirty="0"/>
              <a:t>Pheromones</a:t>
            </a:r>
          </a:p>
          <a:p>
            <a:r>
              <a:rPr lang="en-US" sz="3200" dirty="0"/>
              <a:t>Many </a:t>
            </a:r>
            <a:r>
              <a:rPr lang="en-US" sz="3200" dirty="0" err="1"/>
              <a:t>tetrapods</a:t>
            </a:r>
            <a:r>
              <a:rPr lang="en-US" sz="3200" dirty="0"/>
              <a:t> have TRPC2 gene</a:t>
            </a:r>
          </a:p>
          <a:p>
            <a:pPr lvl="1"/>
            <a:r>
              <a:rPr lang="en-US" sz="3200" dirty="0"/>
              <a:t>Regardless of whether VNO is present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99518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6B5D-8227-4512-997E-52F8227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TRPC2 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FFCB-89B8-46B6-86F1-B96E2D15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Activated by G-proteins</a:t>
            </a:r>
          </a:p>
          <a:p>
            <a:r>
              <a:rPr lang="en-US" sz="3200" dirty="0"/>
              <a:t>Trpc2 in VNO and the MOE may have different roles</a:t>
            </a:r>
          </a:p>
          <a:p>
            <a:pPr lvl="1"/>
            <a:r>
              <a:rPr lang="en-US" sz="3000" dirty="0"/>
              <a:t>Not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2087091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89FC-3126-43C0-849D-0CEA17F7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TRPC2 gene in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08D5-560E-4AC4-BDC3-52ACBA0B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VNO signaling necessary for gender identification</a:t>
            </a:r>
          </a:p>
          <a:p>
            <a:pPr lvl="1"/>
            <a:r>
              <a:rPr lang="en-US" sz="3000" dirty="0"/>
              <a:t>Deficient males vs. females</a:t>
            </a:r>
          </a:p>
          <a:p>
            <a:r>
              <a:rPr lang="en-US" sz="3200" dirty="0"/>
              <a:t>Genetic ablation</a:t>
            </a:r>
          </a:p>
          <a:p>
            <a:pPr lvl="1"/>
            <a:r>
              <a:rPr lang="en-US" sz="3000" dirty="0"/>
              <a:t>Virgin males</a:t>
            </a:r>
          </a:p>
          <a:p>
            <a:pPr lvl="1"/>
            <a:r>
              <a:rPr lang="en-US" sz="3000" dirty="0"/>
              <a:t>Virgin females</a:t>
            </a:r>
          </a:p>
        </p:txBody>
      </p:sp>
    </p:spTree>
    <p:extLst>
      <p:ext uri="{BB962C8B-B14F-4D97-AF65-F5344CB8AC3E}">
        <p14:creationId xmlns:p14="http://schemas.microsoft.com/office/powerpoint/2010/main" val="2911912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0FF6-FAD3-4F92-9692-CF79A690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TRPC2 gene in amphibians?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6F144-A6EE-4DAF-8CD0-7A777A3C2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Not well researched</a:t>
            </a:r>
          </a:p>
          <a:p>
            <a:r>
              <a:rPr lang="en-US" sz="3200" dirty="0"/>
              <a:t>Pheromone detection</a:t>
            </a:r>
          </a:p>
          <a:p>
            <a:pPr lvl="1"/>
            <a:r>
              <a:rPr lang="en-US" sz="3000" dirty="0"/>
              <a:t>Pheromone role in parental behavior?</a:t>
            </a:r>
          </a:p>
          <a:p>
            <a:pPr lvl="1"/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677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B2B0-A504-4B6D-B963-5018997D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Pheromone detection and parenting behavior?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F7A4-29BD-464C-90F0-0CB4C68B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Pheromone detection necessary for individual detection</a:t>
            </a:r>
          </a:p>
          <a:p>
            <a:pPr lvl="1"/>
            <a:r>
              <a:rPr lang="en-US" sz="3000" dirty="0"/>
              <a:t>Discern offspring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22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known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Previous work in mammals, birds</a:t>
            </a:r>
          </a:p>
          <a:p>
            <a:pPr lvl="1"/>
            <a:r>
              <a:rPr lang="en-US" sz="3200" dirty="0"/>
              <a:t>New work: amphibians</a:t>
            </a:r>
          </a:p>
          <a:p>
            <a:r>
              <a:rPr lang="en-US" sz="3200" dirty="0"/>
              <a:t>Galanin neurons</a:t>
            </a:r>
          </a:p>
          <a:p>
            <a:pPr lvl="1"/>
            <a:r>
              <a:rPr lang="en-US" sz="3200" dirty="0"/>
              <a:t>Vary in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1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9083-47E6-47DF-AB89-07936E82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in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D772-8712-4E02-8744-C6B3A06F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6" cy="3612591"/>
          </a:xfrm>
        </p:spPr>
        <p:txBody>
          <a:bodyPr>
            <a:noAutofit/>
          </a:bodyPr>
          <a:lstStyle/>
          <a:p>
            <a:r>
              <a:rPr lang="en-US" sz="3200" dirty="0"/>
              <a:t>Ablation of medial preoptic area (MPOA) gal+ neurons in Gal-</a:t>
            </a:r>
            <a:r>
              <a:rPr lang="en-US" sz="3200" dirty="0" err="1"/>
              <a:t>cre</a:t>
            </a:r>
            <a:r>
              <a:rPr lang="en-US" sz="3200" dirty="0"/>
              <a:t> mice</a:t>
            </a:r>
          </a:p>
          <a:p>
            <a:pPr lvl="2"/>
            <a:r>
              <a:rPr lang="en-US" sz="3200" dirty="0"/>
              <a:t>MPOA gal+ neurons express </a:t>
            </a:r>
            <a:r>
              <a:rPr lang="en-US" sz="3200" dirty="0" err="1"/>
              <a:t>Cre</a:t>
            </a:r>
            <a:endParaRPr lang="en-US" sz="3200" dirty="0"/>
          </a:p>
          <a:p>
            <a:r>
              <a:rPr lang="en-US" sz="3200" dirty="0"/>
              <a:t>Bilateral injection of AAV-DTA</a:t>
            </a:r>
          </a:p>
          <a:p>
            <a:pPr lvl="1"/>
            <a:r>
              <a:rPr lang="en-US" sz="3200" dirty="0"/>
              <a:t>Eliminated 60% of MPOA gal+ cells</a:t>
            </a:r>
          </a:p>
        </p:txBody>
      </p:sp>
    </p:spTree>
    <p:extLst>
      <p:ext uri="{BB962C8B-B14F-4D97-AF65-F5344CB8AC3E}">
        <p14:creationId xmlns:p14="http://schemas.microsoft.com/office/powerpoint/2010/main" val="2041448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9BC5-2EC0-4417-9F88-97B4878A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behavior correlates with number of gal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B4D0-8419-437D-B04C-20FD422C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1845C-28DD-4986-9F7E-A6CFD10E3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0" t="20445" r="35992" b="20905"/>
          <a:stretch/>
        </p:blipFill>
        <p:spPr>
          <a:xfrm>
            <a:off x="3557751" y="2178931"/>
            <a:ext cx="5076497" cy="40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3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2FB8-F59B-448E-B8C7-CBF69E0C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05000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Higher proportion of gal cells present correlates with higher retrieval rates in females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A4E7E-31AC-446E-9821-4B185244E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9CB2E-0124-4279-8588-C8552BC9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9" t="25275" r="26681" b="14049"/>
          <a:stretch/>
        </p:blipFill>
        <p:spPr>
          <a:xfrm>
            <a:off x="3108434" y="2153412"/>
            <a:ext cx="5975131" cy="45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4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of MPOA gal+ neurons in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Virgin females reduced maternal behavior</a:t>
            </a:r>
          </a:p>
          <a:p>
            <a:pPr lvl="1"/>
            <a:r>
              <a:rPr lang="en-US" sz="3700" dirty="0"/>
              <a:t>Emergence of pup-directed aggression </a:t>
            </a:r>
          </a:p>
          <a:p>
            <a:pPr lvl="1"/>
            <a:r>
              <a:rPr lang="en-US" sz="3700" dirty="0"/>
              <a:t>Maternal behavior and galanin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28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77E7-2EAF-4A8F-9BC8-1C06D1E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of MPOA gal+ neurons in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7ADF-F56F-4E2E-BCCB-7602FA25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Nursing mothers</a:t>
            </a:r>
          </a:p>
          <a:p>
            <a:pPr lvl="1"/>
            <a:r>
              <a:rPr lang="en-US" sz="3400" dirty="0"/>
              <a:t>Over 50% ablation: failed to retrieve pups</a:t>
            </a:r>
          </a:p>
          <a:p>
            <a:r>
              <a:rPr lang="en-US" sz="3400" dirty="0"/>
              <a:t>Parental males</a:t>
            </a:r>
          </a:p>
          <a:p>
            <a:pPr lvl="1"/>
            <a:r>
              <a:rPr lang="en-US" sz="3400" dirty="0"/>
              <a:t>Over 50% ablation: disappearing parental behavior</a:t>
            </a:r>
          </a:p>
        </p:txBody>
      </p:sp>
    </p:spTree>
    <p:extLst>
      <p:ext uri="{BB962C8B-B14F-4D97-AF65-F5344CB8AC3E}">
        <p14:creationId xmlns:p14="http://schemas.microsoft.com/office/powerpoint/2010/main" val="2385152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36A1-44B7-4CEA-9B99-F9B56B9F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Females with higher ablation success reduce maternal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3C44-3C02-4A92-B68C-D6562F8A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77E47-5CC6-4D4C-9D48-7C458991D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7" t="22975" r="38190" b="22746"/>
          <a:stretch/>
        </p:blipFill>
        <p:spPr>
          <a:xfrm>
            <a:off x="3857296" y="2015732"/>
            <a:ext cx="4477407" cy="43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E889-FE1D-43E0-8A1A-5F82120D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ablation success correlates with disappearing paternal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5B57-68AD-4C6E-93BD-87335C02E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817C1-D94F-4EE6-9E5A-952EF03D7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76" t="19295" r="30948" b="19986"/>
          <a:stretch/>
        </p:blipFill>
        <p:spPr>
          <a:xfrm>
            <a:off x="3168868" y="2317530"/>
            <a:ext cx="5854263" cy="43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0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439E-5F5D-4F37-960F-A93D51E1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of MPOA gal+ neurons in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69EA-A529-4932-B6AB-A3C03401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Inter-male aggression: no effect</a:t>
            </a:r>
          </a:p>
          <a:p>
            <a:r>
              <a:rPr lang="en-US" sz="3400" dirty="0"/>
              <a:t>Locomotion: no effect</a:t>
            </a:r>
          </a:p>
          <a:p>
            <a:r>
              <a:rPr lang="en-US" sz="3400" dirty="0"/>
              <a:t>Mounting duration:  decreased</a:t>
            </a:r>
          </a:p>
          <a:p>
            <a:r>
              <a:rPr lang="en-US" sz="3400" dirty="0"/>
              <a:t>Latency to mount: increased</a:t>
            </a:r>
          </a:p>
        </p:txBody>
      </p:sp>
    </p:spTree>
    <p:extLst>
      <p:ext uri="{BB962C8B-B14F-4D97-AF65-F5344CB8AC3E}">
        <p14:creationId xmlns:p14="http://schemas.microsoft.com/office/powerpoint/2010/main" val="2412757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0BAF-487D-431A-81DE-7C1C3A0B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or tyrosine hydroxylase?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DF27-6604-4BA6-8103-E5D06F8C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Ablation of MPOA tyrosine hydroxylase (Th) cells</a:t>
            </a:r>
          </a:p>
          <a:p>
            <a:pPr lvl="1"/>
            <a:r>
              <a:rPr lang="en-US" sz="3200" dirty="0"/>
              <a:t>Th-IRES-</a:t>
            </a:r>
            <a:r>
              <a:rPr lang="en-US" sz="3200" dirty="0" err="1"/>
              <a:t>Cre</a:t>
            </a:r>
            <a:r>
              <a:rPr lang="en-US" sz="3200" dirty="0"/>
              <a:t> males</a:t>
            </a:r>
          </a:p>
          <a:p>
            <a:pPr lvl="1"/>
            <a:r>
              <a:rPr lang="en-US" sz="3200" dirty="0"/>
              <a:t>AAV-DTA injection to MPOA</a:t>
            </a:r>
          </a:p>
          <a:p>
            <a:pPr lvl="1"/>
            <a:r>
              <a:rPr lang="en-US" sz="3200" dirty="0"/>
              <a:t>70% of Th+ cells were ablated in MPOA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5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8282-A7BA-472F-8525-E102AA2B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CEDF-2B61-413F-A093-F529BEC6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Ablation of MPOA tyrosine hydroxylase (Th) cells</a:t>
            </a:r>
          </a:p>
          <a:p>
            <a:pPr lvl="1"/>
            <a:r>
              <a:rPr lang="en-US" sz="3200" dirty="0"/>
              <a:t>No effect on male parental behaviors</a:t>
            </a:r>
          </a:p>
          <a:p>
            <a:pPr lvl="2"/>
            <a:r>
              <a:rPr lang="en-US" sz="3200" dirty="0"/>
              <a:t>Role of gal+ cells in parental behavior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3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galanin modify parental behavior?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molecular mechanisms are involved?</a:t>
            </a:r>
          </a:p>
          <a:p>
            <a:r>
              <a:rPr lang="en-US" sz="3200" dirty="0"/>
              <a:t>What regions are involved?</a:t>
            </a:r>
          </a:p>
          <a:p>
            <a:r>
              <a:rPr lang="en-US" sz="3200" dirty="0"/>
              <a:t>What is the effect?</a:t>
            </a:r>
          </a:p>
        </p:txBody>
      </p:sp>
    </p:spTree>
    <p:extLst>
      <p:ext uri="{BB962C8B-B14F-4D97-AF65-F5344CB8AC3E}">
        <p14:creationId xmlns:p14="http://schemas.microsoft.com/office/powerpoint/2010/main" val="3246698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BE58-58AF-41C1-AEB0-584F8589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Optogenetic activation of gal+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9FD24-AB2F-4730-BFAA-322C8829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Gal-</a:t>
            </a:r>
            <a:r>
              <a:rPr lang="en-US" sz="3400" dirty="0" err="1"/>
              <a:t>Cre</a:t>
            </a:r>
            <a:r>
              <a:rPr lang="en-US" sz="3400" dirty="0"/>
              <a:t> males given MPOA-targeted injections</a:t>
            </a:r>
          </a:p>
          <a:p>
            <a:r>
              <a:rPr lang="en-US" sz="3400" dirty="0"/>
              <a:t>Blue light delivered to MPOA</a:t>
            </a:r>
          </a:p>
          <a:p>
            <a:pPr lvl="1"/>
            <a:r>
              <a:rPr lang="en-US" sz="3400" dirty="0"/>
              <a:t>Male contacted pup with snout</a:t>
            </a:r>
          </a:p>
        </p:txBody>
      </p:sp>
    </p:spTree>
    <p:extLst>
      <p:ext uri="{BB962C8B-B14F-4D97-AF65-F5344CB8AC3E}">
        <p14:creationId xmlns:p14="http://schemas.microsoft.com/office/powerpoint/2010/main" val="3465248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D061-EDF9-4B11-8ABE-2B81F96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 et. al.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8858-3C56-4759-B437-99497F44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35FAC5-F01F-41F6-A98D-B99782E3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7" y="440902"/>
            <a:ext cx="11174365" cy="561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3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2425-7E6C-449A-87C4-3C79A4F0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Optogenetic activation of gal+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6AF69-80B7-4810-AA3D-5438266D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Virgin males:</a:t>
            </a:r>
          </a:p>
          <a:p>
            <a:pPr lvl="1"/>
            <a:r>
              <a:rPr lang="en-US" sz="3400" dirty="0"/>
              <a:t>Light stimulation inhibited attacking of pups</a:t>
            </a:r>
          </a:p>
          <a:p>
            <a:pPr lvl="1"/>
            <a:r>
              <a:rPr lang="en-US" sz="3400" dirty="0"/>
              <a:t>Stimulation did not alter behavior of control males</a:t>
            </a:r>
          </a:p>
        </p:txBody>
      </p:sp>
    </p:spTree>
    <p:extLst>
      <p:ext uri="{BB962C8B-B14F-4D97-AF65-F5344CB8AC3E}">
        <p14:creationId xmlns:p14="http://schemas.microsoft.com/office/powerpoint/2010/main" val="54257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18A9-4353-474A-9803-5285C2CF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Optogenetic stimulation of male gal-</a:t>
            </a:r>
            <a:r>
              <a:rPr lang="en-US" dirty="0" err="1"/>
              <a:t>cre</a:t>
            </a:r>
            <a:r>
              <a:rPr lang="en-US" dirty="0"/>
              <a:t> mice reduces pup directed aggression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8F43-FEA4-4E2E-B75C-AF38C8A5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18FB2-F1DC-4F49-86AD-A5ECC878A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6" t="26791" r="42069" b="23665"/>
          <a:stretch/>
        </p:blipFill>
        <p:spPr>
          <a:xfrm>
            <a:off x="4038600" y="2295300"/>
            <a:ext cx="4114800" cy="42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7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26A0-021C-45DF-8587-C3DFC6D1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Optogenetic stimulation of male gal-</a:t>
            </a:r>
            <a:r>
              <a:rPr lang="en-US" dirty="0" err="1"/>
              <a:t>cre</a:t>
            </a:r>
            <a:r>
              <a:rPr lang="en-US" dirty="0"/>
              <a:t> mice increases pup grooming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D291-B271-4EC9-993E-5E36E322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DA74F-115B-44C7-B7BF-8237387DF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6" t="25965" r="31983" b="31391"/>
          <a:stretch/>
        </p:blipFill>
        <p:spPr>
          <a:xfrm>
            <a:off x="2720883" y="2349061"/>
            <a:ext cx="6750233" cy="41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93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4C8-09F2-49CE-9E26-9410E457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Optogenetic activation of gal+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134A0-07F8-4B92-BC74-52F96BCE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1" y="2015732"/>
            <a:ext cx="10799380" cy="3450613"/>
          </a:xfrm>
        </p:spPr>
        <p:txBody>
          <a:bodyPr>
            <a:noAutofit/>
          </a:bodyPr>
          <a:lstStyle/>
          <a:p>
            <a:r>
              <a:rPr lang="en-US" sz="3400" dirty="0"/>
              <a:t>Fathers</a:t>
            </a:r>
          </a:p>
          <a:p>
            <a:pPr lvl="1"/>
            <a:r>
              <a:rPr lang="en-US" sz="3400" dirty="0"/>
              <a:t>Light stimulation elevated pup grooming</a:t>
            </a:r>
          </a:p>
          <a:p>
            <a:pPr lvl="1"/>
            <a:r>
              <a:rPr lang="en-US" sz="3400" dirty="0"/>
              <a:t>Suppressed pup-directed aggression</a:t>
            </a:r>
          </a:p>
        </p:txBody>
      </p:sp>
    </p:spTree>
    <p:extLst>
      <p:ext uri="{BB962C8B-B14F-4D97-AF65-F5344CB8AC3E}">
        <p14:creationId xmlns:p14="http://schemas.microsoft.com/office/powerpoint/2010/main" val="772354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E9A6-6CD9-40C0-95FB-6B6127F3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14855"/>
            <a:ext cx="9603275" cy="1238899"/>
          </a:xfrm>
        </p:spPr>
        <p:txBody>
          <a:bodyPr>
            <a:normAutofit fontScale="90000"/>
          </a:bodyPr>
          <a:lstStyle/>
          <a:p>
            <a:r>
              <a:rPr lang="en-US" dirty="0"/>
              <a:t>Optogenetic stimulation of male gal-</a:t>
            </a:r>
            <a:r>
              <a:rPr lang="en-US" dirty="0" err="1"/>
              <a:t>cre</a:t>
            </a:r>
            <a:r>
              <a:rPr lang="en-US" dirty="0"/>
              <a:t> mice decreases the duration of crouching, increases duration of pup grooming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00563-3876-42A9-B957-F4400EBD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3772D-5AC3-4833-AEEC-F19E27813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9" t="16284" r="23281" b="18836"/>
          <a:stretch/>
        </p:blipFill>
        <p:spPr>
          <a:xfrm>
            <a:off x="2231136" y="2153412"/>
            <a:ext cx="7729728" cy="44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5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In mice: 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Galanin secreting cells influence parental behavior</a:t>
            </a:r>
          </a:p>
          <a:p>
            <a:pPr lvl="1"/>
            <a:r>
              <a:rPr lang="en-US" sz="3000" dirty="0"/>
              <a:t>Absent: decreased parenting behavior</a:t>
            </a:r>
          </a:p>
          <a:p>
            <a:pPr lvl="1"/>
            <a:r>
              <a:rPr lang="en-US" sz="3000" dirty="0"/>
              <a:t>Present: increase in parenting behavior</a:t>
            </a:r>
          </a:p>
        </p:txBody>
      </p:sp>
    </p:spTree>
    <p:extLst>
      <p:ext uri="{BB962C8B-B14F-4D97-AF65-F5344CB8AC3E}">
        <p14:creationId xmlns:p14="http://schemas.microsoft.com/office/powerpoint/2010/main" val="742687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galanin in amphibians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sz="3200" dirty="0"/>
              <a:t>Galanin is found in various </a:t>
            </a:r>
          </a:p>
          <a:p>
            <a:pPr lvl="1"/>
            <a:r>
              <a:rPr lang="en-US" sz="3000" dirty="0"/>
              <a:t>Various concentrations throughout development</a:t>
            </a:r>
          </a:p>
          <a:p>
            <a:pPr lvl="1"/>
            <a:r>
              <a:rPr lang="en-US" sz="3200" dirty="0"/>
              <a:t>Location is important in determining role</a:t>
            </a:r>
          </a:p>
          <a:p>
            <a:pPr lvl="2"/>
            <a:r>
              <a:rPr lang="en-US" sz="3200" dirty="0"/>
              <a:t>Behavioral effects?</a:t>
            </a:r>
          </a:p>
          <a:p>
            <a:pPr lvl="3"/>
            <a:r>
              <a:rPr lang="en-US" sz="3200" dirty="0"/>
              <a:t>Parenting behavior??</a:t>
            </a:r>
          </a:p>
        </p:txBody>
      </p:sp>
    </p:spTree>
    <p:extLst>
      <p:ext uri="{BB962C8B-B14F-4D97-AF65-F5344CB8AC3E}">
        <p14:creationId xmlns:p14="http://schemas.microsoft.com/office/powerpoint/2010/main" val="3371569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C74A-F4FB-4FDC-835A-AE06A158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Amphibian parenting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55C5-DB3D-4EF9-A7B7-5F4625883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Tadpole transport</a:t>
            </a:r>
          </a:p>
          <a:p>
            <a:r>
              <a:rPr lang="en-US" sz="3200" dirty="0"/>
              <a:t>Feeding tadpoles</a:t>
            </a:r>
          </a:p>
          <a:p>
            <a:r>
              <a:rPr lang="en-US" sz="3200" dirty="0"/>
              <a:t>Incubation/protection</a:t>
            </a:r>
          </a:p>
          <a:p>
            <a:pPr lvl="1"/>
            <a:r>
              <a:rPr lang="en-US" sz="3000" dirty="0"/>
              <a:t>Back, stomach/mouth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957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own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Galanin neuron signaling in the vomeronasal system activates the Trpc2 gene which is necessary for parental behavior to occur in amphibians.</a:t>
            </a:r>
          </a:p>
        </p:txBody>
      </p:sp>
    </p:spTree>
    <p:extLst>
      <p:ext uri="{BB962C8B-B14F-4D97-AF65-F5344CB8AC3E}">
        <p14:creationId xmlns:p14="http://schemas.microsoft.com/office/powerpoint/2010/main" val="188915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A155-72E2-471E-B1C7-1EECF7F0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4B49-2341-4A3D-A3CC-9656EB49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2" descr="Toad &quot;Fraud&quot; May Have Been Ahead of His Time | Science | Smithsonian  Magazine">
            <a:extLst>
              <a:ext uri="{FF2B5EF4-FFF2-40B4-BE49-F238E27FC236}">
                <a16:creationId xmlns:a16="http://schemas.microsoft.com/office/drawing/2014/main" id="{E07D0C35-CBF2-4C20-9EAD-AF3FD0C6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97"/>
            <a:ext cx="5175920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he Herpetology of Trinidad and Tobago: The Pipa pipa: Have you seen this  frog in Trinidad?">
            <a:extLst>
              <a:ext uri="{FF2B5EF4-FFF2-40B4-BE49-F238E27FC236}">
                <a16:creationId xmlns:a16="http://schemas.microsoft.com/office/drawing/2014/main" id="{C2B41417-42ED-4B8B-B703-88067DFE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72" y="1329136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adpole transport by Golden Poison Frog - YouTube">
            <a:extLst>
              <a:ext uri="{FF2B5EF4-FFF2-40B4-BE49-F238E27FC236}">
                <a16:creationId xmlns:a16="http://schemas.microsoft.com/office/drawing/2014/main" id="{B5A0F77A-BC06-4A8A-ABEC-7D7C22322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66" y="-252888"/>
            <a:ext cx="5616653" cy="31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llfrog Dad Protects His Tadpoles - YouTube">
            <a:extLst>
              <a:ext uri="{FF2B5EF4-FFF2-40B4-BE49-F238E27FC236}">
                <a16:creationId xmlns:a16="http://schemas.microsoft.com/office/drawing/2014/main" id="{0F9EBE9E-EBA1-4A40-98F8-CED0FABD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25" y="1853754"/>
            <a:ext cx="4801104" cy="2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astric Brooding Frog | Global Greenhouse Warming">
            <a:extLst>
              <a:ext uri="{FF2B5EF4-FFF2-40B4-BE49-F238E27FC236}">
                <a16:creationId xmlns:a16="http://schemas.microsoft.com/office/drawing/2014/main" id="{B69A89E1-DEAC-4E6A-BBC6-AB734452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8" y="3829978"/>
            <a:ext cx="4533902" cy="34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Dendrobatid 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Dendrobatids</a:t>
            </a:r>
          </a:p>
          <a:p>
            <a:pPr lvl="1"/>
            <a:r>
              <a:rPr lang="en-US" sz="3200" dirty="0"/>
              <a:t>Collection</a:t>
            </a:r>
          </a:p>
          <a:p>
            <a:pPr lvl="1"/>
            <a:r>
              <a:rPr lang="en-US" sz="3200" dirty="0"/>
              <a:t>Parenting strategies</a:t>
            </a:r>
          </a:p>
        </p:txBody>
      </p:sp>
      <p:pic>
        <p:nvPicPr>
          <p:cNvPr id="5122" name="Picture 2" descr="dendrobates tinctorius nominat">
            <a:extLst>
              <a:ext uri="{FF2B5EF4-FFF2-40B4-BE49-F238E27FC236}">
                <a16:creationId xmlns:a16="http://schemas.microsoft.com/office/drawing/2014/main" id="{86A46163-D3B3-47BD-B3ED-46328B45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41" y="2335267"/>
            <a:ext cx="3106202" cy="21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38EBE-CDC2-4F2E-93DB-8C24F470B143}"/>
              </a:ext>
            </a:extLst>
          </p:cNvPr>
          <p:cNvSpPr txBox="1"/>
          <p:nvPr/>
        </p:nvSpPr>
        <p:spPr>
          <a:xfrm>
            <a:off x="9506607" y="4666593"/>
            <a:ext cx="23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Dendrobates</a:t>
            </a:r>
            <a:r>
              <a:rPr lang="en-US" i="1" dirty="0"/>
              <a:t> tinctorius</a:t>
            </a:r>
          </a:p>
        </p:txBody>
      </p:sp>
      <p:pic>
        <p:nvPicPr>
          <p:cNvPr id="5126" name="Picture 6" descr="Ranitomeya imitator - Understory Enterprises">
            <a:extLst>
              <a:ext uri="{FF2B5EF4-FFF2-40B4-BE49-F238E27FC236}">
                <a16:creationId xmlns:a16="http://schemas.microsoft.com/office/drawing/2014/main" id="{2D206031-0196-4323-AED3-0D65D3D6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91" y="3943572"/>
            <a:ext cx="2477235" cy="16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 is for…Oophaga Sylvatica – The Frog Lady">
            <a:extLst>
              <a:ext uri="{FF2B5EF4-FFF2-40B4-BE49-F238E27FC236}">
                <a16:creationId xmlns:a16="http://schemas.microsoft.com/office/drawing/2014/main" id="{151A2044-F603-4571-A6AD-BD0B29CF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" y="388056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D4F738-C3AA-4E11-A0DB-F246B828D51B}"/>
              </a:ext>
            </a:extLst>
          </p:cNvPr>
          <p:cNvSpPr txBox="1"/>
          <p:nvPr/>
        </p:nvSpPr>
        <p:spPr>
          <a:xfrm>
            <a:off x="6096000" y="5684149"/>
            <a:ext cx="23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Ranitomeya</a:t>
            </a:r>
            <a:r>
              <a:rPr lang="en-US" i="1" dirty="0"/>
              <a:t> imitator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062C6-B38E-4B5E-A915-C7E3DA467D33}"/>
              </a:ext>
            </a:extLst>
          </p:cNvPr>
          <p:cNvSpPr txBox="1"/>
          <p:nvPr/>
        </p:nvSpPr>
        <p:spPr>
          <a:xfrm>
            <a:off x="305407" y="5628323"/>
            <a:ext cx="23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Oophaga</a:t>
            </a:r>
            <a:r>
              <a:rPr lang="en-US" i="1" dirty="0"/>
              <a:t> sylvatica</a:t>
            </a:r>
          </a:p>
        </p:txBody>
      </p:sp>
    </p:spTree>
    <p:extLst>
      <p:ext uri="{BB962C8B-B14F-4D97-AF65-F5344CB8AC3E}">
        <p14:creationId xmlns:p14="http://schemas.microsoft.com/office/powerpoint/2010/main" val="2431626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E633-B741-4A0D-A427-F8516D68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behaviors of the focus Dendrobatids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933A0-2F7D-4E37-B7AF-083B6440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E02D4-5385-4748-93C7-916E8350E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0" t="38461" r="38836" b="29645"/>
          <a:stretch/>
        </p:blipFill>
        <p:spPr>
          <a:xfrm>
            <a:off x="1421499" y="2015732"/>
            <a:ext cx="9318922" cy="37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5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molecular mechanisms are involved?</a:t>
            </a:r>
          </a:p>
          <a:p>
            <a:pPr lvl="1"/>
            <a:r>
              <a:rPr lang="en-US" sz="3200" dirty="0"/>
              <a:t>Galanin</a:t>
            </a:r>
          </a:p>
          <a:p>
            <a:pPr lvl="2"/>
            <a:r>
              <a:rPr lang="en-US" sz="3000" dirty="0"/>
              <a:t>Activity promotes parental behavior</a:t>
            </a:r>
          </a:p>
          <a:p>
            <a:pPr lvl="1"/>
            <a:r>
              <a:rPr lang="en-US" sz="3200" dirty="0"/>
              <a:t>Trpc2 gene</a:t>
            </a:r>
          </a:p>
          <a:p>
            <a:pPr lvl="2"/>
            <a:r>
              <a:rPr lang="en-US" sz="3000" dirty="0"/>
              <a:t>Pheromone detection</a:t>
            </a:r>
          </a:p>
          <a:p>
            <a:pPr lvl="2"/>
            <a:r>
              <a:rPr lang="en-US" sz="3000" dirty="0"/>
              <a:t>Olfactory signaling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2774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9931-75F1-4DF8-9108-8B64755F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22B2-75E6-4624-A4A7-2A89FD3A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regions are involved?</a:t>
            </a:r>
          </a:p>
          <a:p>
            <a:pPr lvl="1"/>
            <a:r>
              <a:rPr lang="en-US" sz="3200" dirty="0"/>
              <a:t>Preoptic area</a:t>
            </a:r>
          </a:p>
          <a:p>
            <a:pPr lvl="1"/>
            <a:r>
              <a:rPr lang="en-US" sz="3200" dirty="0"/>
              <a:t>Medial pallium</a:t>
            </a:r>
          </a:p>
          <a:p>
            <a:pPr lvl="1"/>
            <a:r>
              <a:rPr lang="en-US" sz="3200" dirty="0"/>
              <a:t>Vomeronasal organ</a:t>
            </a:r>
          </a:p>
        </p:txBody>
      </p:sp>
    </p:spTree>
    <p:extLst>
      <p:ext uri="{BB962C8B-B14F-4D97-AF65-F5344CB8AC3E}">
        <p14:creationId xmlns:p14="http://schemas.microsoft.com/office/powerpoint/2010/main" val="448312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1F72-72D8-4353-B66D-10E1AE25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galanin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6752-27F6-4E1B-9E51-58A74E8A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is the effect?</a:t>
            </a:r>
          </a:p>
          <a:p>
            <a:pPr lvl="1"/>
            <a:r>
              <a:rPr lang="en-US" sz="3200" dirty="0"/>
              <a:t>Increased signaling influences parental behavior</a:t>
            </a:r>
            <a:endParaRPr lang="en-US" sz="3000" dirty="0"/>
          </a:p>
          <a:p>
            <a:pPr lvl="2"/>
            <a:r>
              <a:rPr lang="en-US" sz="3000" dirty="0"/>
              <a:t>Variety of parental care systems</a:t>
            </a:r>
          </a:p>
          <a:p>
            <a:pPr lvl="2"/>
            <a:r>
              <a:rPr lang="en-US" sz="3000" dirty="0"/>
              <a:t>Multiple factors influence role of galanin in modifying behavior</a:t>
            </a:r>
          </a:p>
        </p:txBody>
      </p:sp>
    </p:spTree>
    <p:extLst>
      <p:ext uri="{BB962C8B-B14F-4D97-AF65-F5344CB8AC3E}">
        <p14:creationId xmlns:p14="http://schemas.microsoft.com/office/powerpoint/2010/main" val="3898690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C22A-118D-4833-9445-9A5D48B2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galanin and parental care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3C81-6ACC-418E-9281-1E7E8396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Galanin conserved throughout multiple lineages</a:t>
            </a:r>
          </a:p>
          <a:p>
            <a:pPr lvl="1"/>
            <a:r>
              <a:rPr lang="en-US" sz="3000" dirty="0"/>
              <a:t>Mammals</a:t>
            </a:r>
          </a:p>
          <a:p>
            <a:pPr lvl="1"/>
            <a:r>
              <a:rPr lang="en-US" sz="3000" dirty="0"/>
              <a:t>Birds</a:t>
            </a:r>
          </a:p>
          <a:p>
            <a:pPr lvl="1"/>
            <a:r>
              <a:rPr lang="en-US" sz="3000" dirty="0"/>
              <a:t>Amphibians</a:t>
            </a:r>
          </a:p>
          <a:p>
            <a:r>
              <a:rPr lang="en-US" sz="3200" dirty="0"/>
              <a:t>Role in parental care now being considered</a:t>
            </a:r>
          </a:p>
        </p:txBody>
      </p:sp>
    </p:spTree>
    <p:extLst>
      <p:ext uri="{BB962C8B-B14F-4D97-AF65-F5344CB8AC3E}">
        <p14:creationId xmlns:p14="http://schemas.microsoft.com/office/powerpoint/2010/main" val="18411414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4B2B-9354-4F4D-B6CD-C5A117F5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 Trpc2 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8897-C07C-44CE-B688-89AEFE508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effect?</a:t>
            </a:r>
          </a:p>
          <a:p>
            <a:pPr lvl="1"/>
            <a:r>
              <a:rPr lang="en-US" sz="3000" dirty="0"/>
              <a:t>Pheromone detection</a:t>
            </a:r>
          </a:p>
          <a:p>
            <a:pPr lvl="1"/>
            <a:r>
              <a:rPr lang="en-US" sz="3000" dirty="0"/>
              <a:t>Vomeronasal signaling</a:t>
            </a:r>
          </a:p>
          <a:p>
            <a:pPr lvl="1"/>
            <a:r>
              <a:rPr lang="en-US" sz="3000" dirty="0"/>
              <a:t>Role in individual detection?</a:t>
            </a:r>
          </a:p>
          <a:p>
            <a:pPr lvl="2"/>
            <a:r>
              <a:rPr lang="en-US" sz="2800" dirty="0"/>
              <a:t>Related to identification of offspring?</a:t>
            </a:r>
          </a:p>
        </p:txBody>
      </p:sp>
    </p:spTree>
    <p:extLst>
      <p:ext uri="{BB962C8B-B14F-4D97-AF65-F5344CB8AC3E}">
        <p14:creationId xmlns:p14="http://schemas.microsoft.com/office/powerpoint/2010/main" val="34006946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B397-9785-4636-B607-B4C039E7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mouse to understand the frog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48CB-71DC-4EB2-9859-8CBA32BC3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Trpc2 and galanin role in mouse parental care</a:t>
            </a:r>
          </a:p>
          <a:p>
            <a:r>
              <a:rPr lang="en-US" sz="3200" dirty="0"/>
              <a:t>Galanin found in POA for both</a:t>
            </a:r>
          </a:p>
          <a:p>
            <a:pPr lvl="1"/>
            <a:r>
              <a:rPr lang="en-US" sz="3000" dirty="0" err="1"/>
              <a:t>Mp</a:t>
            </a:r>
            <a:r>
              <a:rPr lang="en-US" sz="3000" dirty="0"/>
              <a:t> and hippocampus</a:t>
            </a:r>
          </a:p>
          <a:p>
            <a:r>
              <a:rPr lang="en-US" sz="3200" dirty="0"/>
              <a:t>Trpc2 located in VNO</a:t>
            </a:r>
          </a:p>
          <a:p>
            <a:pPr lvl="1"/>
            <a:r>
              <a:rPr lang="en-US" sz="3000" dirty="0"/>
              <a:t>Role understood in mice, not amphibians</a:t>
            </a:r>
          </a:p>
        </p:txBody>
      </p:sp>
    </p:spTree>
    <p:extLst>
      <p:ext uri="{BB962C8B-B14F-4D97-AF65-F5344CB8AC3E}">
        <p14:creationId xmlns:p14="http://schemas.microsoft.com/office/powerpoint/2010/main" val="7533686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39ED-7FF7-42C3-86D0-3346BB7E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mouse to understand the frog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80AD-3ED7-48C1-B3B9-6E33E4822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Due to similarities…</a:t>
            </a:r>
          </a:p>
          <a:p>
            <a:pPr lvl="1"/>
            <a:r>
              <a:rPr lang="en-US" sz="3000" dirty="0"/>
              <a:t>Research done in mice can inform future directions in amphibians</a:t>
            </a:r>
          </a:p>
          <a:p>
            <a:r>
              <a:rPr lang="en-US" sz="3200" dirty="0"/>
              <a:t>Spatial learning?</a:t>
            </a:r>
          </a:p>
        </p:txBody>
      </p:sp>
    </p:spTree>
    <p:extLst>
      <p:ext uri="{BB962C8B-B14F-4D97-AF65-F5344CB8AC3E}">
        <p14:creationId xmlns:p14="http://schemas.microsoft.com/office/powerpoint/2010/main" val="212847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AE5F-1D5A-4CB8-AD66-A17C94E4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38AA-3862-4956-A060-690069499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Neuropeptide</a:t>
            </a:r>
          </a:p>
          <a:p>
            <a:r>
              <a:rPr lang="en-US" sz="3200" dirty="0"/>
              <a:t>Brain, spinal cord, and gut</a:t>
            </a:r>
          </a:p>
          <a:p>
            <a:r>
              <a:rPr lang="en-US" sz="3200" dirty="0"/>
              <a:t>G protein-coupled receptors</a:t>
            </a:r>
          </a:p>
          <a:p>
            <a:r>
              <a:rPr lang="en-US" sz="3200" dirty="0"/>
              <a:t>Variety of roles</a:t>
            </a:r>
          </a:p>
        </p:txBody>
      </p:sp>
      <p:pic>
        <p:nvPicPr>
          <p:cNvPr id="4" name="Picture 2" descr="Structure of Galanin in Humans - Quanta BioDesign">
            <a:extLst>
              <a:ext uri="{FF2B5EF4-FFF2-40B4-BE49-F238E27FC236}">
                <a16:creationId xmlns:a16="http://schemas.microsoft.com/office/drawing/2014/main" id="{FF39C572-D040-47BD-83D2-D9438CA0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935">
            <a:off x="5067282" y="2999611"/>
            <a:ext cx="7349341" cy="20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18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94E1-CB88-4318-8991-E2F1B45B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hypothesis?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8A10-7C89-4E46-92EF-5CA4111FD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Hypothesis: Galanin neuron signaling in the vomeronasal system activates the Trpc2 gene which is necessary for parental behavior to occur in amphibians.</a:t>
            </a:r>
          </a:p>
          <a:p>
            <a:pPr lvl="1"/>
            <a:r>
              <a:rPr lang="en-US" sz="3200" dirty="0"/>
              <a:t>Trpc2 gene and galanin are connected in other species</a:t>
            </a:r>
          </a:p>
          <a:p>
            <a:pPr lvl="2"/>
            <a:r>
              <a:rPr lang="en-US" sz="3200" dirty="0"/>
              <a:t>Amphibians?</a:t>
            </a:r>
          </a:p>
          <a:p>
            <a:pPr lvl="3"/>
            <a:r>
              <a:rPr lang="en-US" sz="3200" dirty="0"/>
              <a:t>Maybe!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684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new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36076" cy="3785978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Can this amphibian system be expanded?</a:t>
            </a:r>
          </a:p>
          <a:p>
            <a:pPr lvl="1"/>
            <a:r>
              <a:rPr lang="en-US" sz="3500" dirty="0"/>
              <a:t>Other amphibian groups</a:t>
            </a:r>
          </a:p>
          <a:p>
            <a:r>
              <a:rPr lang="en-US" sz="3500" dirty="0"/>
              <a:t>What about other systems?</a:t>
            </a:r>
          </a:p>
          <a:p>
            <a:pPr lvl="1"/>
            <a:r>
              <a:rPr lang="en-US" sz="3500" dirty="0"/>
              <a:t>Reptiles</a:t>
            </a:r>
          </a:p>
          <a:p>
            <a:r>
              <a:rPr lang="en-US" sz="3500" dirty="0"/>
              <a:t>What about the role in other parental care systems?</a:t>
            </a:r>
          </a:p>
          <a:p>
            <a:pPr lvl="1"/>
            <a:r>
              <a:rPr lang="en-US" sz="3500" dirty="0"/>
              <a:t>Gastric brooding, trenching, back incubation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940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604C-F386-44C7-9199-8CEC8E16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E4-9E2E-4EDC-8353-2FC540B4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8597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1. Galanin plays a role in parental behavior in mammals and amphibians</a:t>
            </a:r>
          </a:p>
          <a:p>
            <a:r>
              <a:rPr lang="en-US" sz="3200" dirty="0"/>
              <a:t>2. Preoptic area and medial pallium plays a role in parental behavior</a:t>
            </a:r>
          </a:p>
          <a:p>
            <a:r>
              <a:rPr lang="en-US" sz="3200" dirty="0"/>
              <a:t>3. Trpc2 necessary for pheromone detection, potential role in parental behavior</a:t>
            </a:r>
          </a:p>
        </p:txBody>
      </p:sp>
    </p:spTree>
    <p:extLst>
      <p:ext uri="{BB962C8B-B14F-4D97-AF65-F5344CB8AC3E}">
        <p14:creationId xmlns:p14="http://schemas.microsoft.com/office/powerpoint/2010/main" val="10118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8760-1481-4606-8B67-570155F1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Receptor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61C7-7A4C-4253-A056-F06FD703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GALR1 gene</a:t>
            </a:r>
          </a:p>
          <a:p>
            <a:r>
              <a:rPr lang="en-US" sz="3200" dirty="0"/>
              <a:t>Inhibits adenylyl cyclase</a:t>
            </a:r>
          </a:p>
          <a:p>
            <a:pPr lvl="1"/>
            <a:r>
              <a:rPr lang="en-US" sz="3200" dirty="0"/>
              <a:t>GI/GO family</a:t>
            </a:r>
          </a:p>
          <a:p>
            <a:r>
              <a:rPr lang="en-US" sz="3200" dirty="0"/>
              <a:t>Expression</a:t>
            </a:r>
          </a:p>
          <a:p>
            <a:pPr lvl="1"/>
            <a:r>
              <a:rPr lang="en-US" sz="3200" dirty="0"/>
              <a:t>Brain, Spinal cord</a:t>
            </a:r>
          </a:p>
          <a:p>
            <a:pPr lvl="1"/>
            <a:r>
              <a:rPr lang="en-US" sz="3200" dirty="0"/>
              <a:t>Small intestine, Heart</a:t>
            </a:r>
          </a:p>
        </p:txBody>
      </p:sp>
      <p:pic>
        <p:nvPicPr>
          <p:cNvPr id="5" name="Picture 2" descr="Galanin receptors and their transduction mechanisms. The first galanin... |  Download Scientific Diagram">
            <a:extLst>
              <a:ext uri="{FF2B5EF4-FFF2-40B4-BE49-F238E27FC236}">
                <a16:creationId xmlns:a16="http://schemas.microsoft.com/office/drawing/2014/main" id="{7535710F-A0B7-4347-B96B-EA97D3C6F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60"/>
          <a:stretch/>
        </p:blipFill>
        <p:spPr bwMode="auto">
          <a:xfrm>
            <a:off x="7477623" y="2417914"/>
            <a:ext cx="2707386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3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A5FA-F500-4A8F-ACD5-DE220674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GALANIN RECEPTOR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A6F9-89EA-4F66-B837-FE9B55A5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GALR2</a:t>
            </a:r>
          </a:p>
          <a:p>
            <a:r>
              <a:rPr lang="en-US" sz="3200" dirty="0"/>
              <a:t>N-terminal residues of galanin peptide</a:t>
            </a:r>
          </a:p>
          <a:p>
            <a:r>
              <a:rPr lang="en-US" sz="3200" dirty="0"/>
              <a:t>Signaling mechanism</a:t>
            </a:r>
          </a:p>
          <a:p>
            <a:pPr lvl="1"/>
            <a:r>
              <a:rPr lang="en-US" sz="3200" dirty="0"/>
              <a:t>Phospholipase C/Protein kinase C</a:t>
            </a:r>
          </a:p>
          <a:p>
            <a:endParaRPr lang="en-US" dirty="0"/>
          </a:p>
        </p:txBody>
      </p:sp>
      <p:pic>
        <p:nvPicPr>
          <p:cNvPr id="5" name="Picture 2" descr="Galanin receptors and their transduction mechanisms. The first galanin... |  Download Scientific Diagram">
            <a:extLst>
              <a:ext uri="{FF2B5EF4-FFF2-40B4-BE49-F238E27FC236}">
                <a16:creationId xmlns:a16="http://schemas.microsoft.com/office/drawing/2014/main" id="{4BE0D794-6A7B-4C8A-9613-D04D00542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r="30940"/>
          <a:stretch/>
        </p:blipFill>
        <p:spPr bwMode="auto">
          <a:xfrm>
            <a:off x="8763412" y="2015732"/>
            <a:ext cx="3010487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986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723</TotalTime>
  <Words>1755</Words>
  <Application>Microsoft Office PowerPoint</Application>
  <PresentationFormat>Widescreen</PresentationFormat>
  <Paragraphs>328</Paragraphs>
  <Slides>72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Gill Sans MT</vt:lpstr>
      <vt:lpstr>Gallery</vt:lpstr>
      <vt:lpstr>The molecular role of galanin in parental behavior</vt:lpstr>
      <vt:lpstr>Introduce the characters</vt:lpstr>
      <vt:lpstr>The molecular role of galanin in parental behavior</vt:lpstr>
      <vt:lpstr>What is known so far</vt:lpstr>
      <vt:lpstr>How does galanin modify parental behavior?</vt:lpstr>
      <vt:lpstr>My own hypothesis</vt:lpstr>
      <vt:lpstr>galanin</vt:lpstr>
      <vt:lpstr>Galanin Receptor 1</vt:lpstr>
      <vt:lpstr>GALANIN RECEPTOR 2</vt:lpstr>
      <vt:lpstr>Galanin Receptor 3</vt:lpstr>
      <vt:lpstr>PowerPoint Presentation</vt:lpstr>
      <vt:lpstr>Galanin Locations in mice</vt:lpstr>
      <vt:lpstr>Galanin in amphibians</vt:lpstr>
      <vt:lpstr>Premetamorphic (26-30)</vt:lpstr>
      <vt:lpstr>Prometamorphic (30-41)</vt:lpstr>
      <vt:lpstr>Metamorphic climax (42-46)</vt:lpstr>
      <vt:lpstr>Quantification of Galanin cells</vt:lpstr>
      <vt:lpstr>Magnocellular preoptic area</vt:lpstr>
      <vt:lpstr>medial pallium</vt:lpstr>
      <vt:lpstr>Gal-IR cells POA: Premetamorphic</vt:lpstr>
      <vt:lpstr>Prometamorphic gal-ir fibers in MP</vt:lpstr>
      <vt:lpstr>Metamorphic climax Gal-ir fibers in POA</vt:lpstr>
      <vt:lpstr>Galanin distribution in amphibians</vt:lpstr>
      <vt:lpstr>Relationship between parental behavior and galanin?</vt:lpstr>
      <vt:lpstr>PhosphoTRAP</vt:lpstr>
      <vt:lpstr>Neural induction during tadpole transport</vt:lpstr>
      <vt:lpstr>Neural induction during tadpole transport</vt:lpstr>
      <vt:lpstr>Differences in neural activity between partners</vt:lpstr>
      <vt:lpstr>Medial pallium Ps6-positive galanin cells</vt:lpstr>
      <vt:lpstr>Anterior preoptic area Ps6-positive galanin cells</vt:lpstr>
      <vt:lpstr>Magnocellular preoptic area ps6-positive galanin cells</vt:lpstr>
      <vt:lpstr>Galanin and parental behaviors</vt:lpstr>
      <vt:lpstr>PowerPoint Presentation</vt:lpstr>
      <vt:lpstr>Trpc2 Gene</vt:lpstr>
      <vt:lpstr>Trpc2 gene</vt:lpstr>
      <vt:lpstr>TRPC2 gene</vt:lpstr>
      <vt:lpstr>TRPC2 gene in mice</vt:lpstr>
      <vt:lpstr>TRPC2 gene in amphibians?</vt:lpstr>
      <vt:lpstr>Pheromone detection and parenting behavior?</vt:lpstr>
      <vt:lpstr>Galanin in mice</vt:lpstr>
      <vt:lpstr>Maternal behavior correlates with number of gal cells</vt:lpstr>
      <vt:lpstr>Higher proportion of gal cells present correlates with higher retrieval rates in females</vt:lpstr>
      <vt:lpstr>Ablation of MPOA gal+ neurons in mice</vt:lpstr>
      <vt:lpstr>Ablation of MPOA gal+ neurons in mice</vt:lpstr>
      <vt:lpstr>Females with higher ablation success reduce maternal behavior</vt:lpstr>
      <vt:lpstr>Higher ablation success correlates with disappearing paternal behavior</vt:lpstr>
      <vt:lpstr>Ablation of MPOA gal+ neurons in mice</vt:lpstr>
      <vt:lpstr>Galanin or tyrosine hydroxylase?</vt:lpstr>
      <vt:lpstr>Galanin!</vt:lpstr>
      <vt:lpstr>Optogenetic activation of gal+ neurons</vt:lpstr>
      <vt:lpstr>Wu et. al. Methods</vt:lpstr>
      <vt:lpstr>Optogenetic activation of gal+ neurons</vt:lpstr>
      <vt:lpstr>Optogenetic stimulation of male gal-cre mice reduces pup directed aggression</vt:lpstr>
      <vt:lpstr>Optogenetic stimulation of male gal-cre mice increases pup grooming behavior</vt:lpstr>
      <vt:lpstr>Optogenetic activation of gal+ neurons</vt:lpstr>
      <vt:lpstr>Optogenetic stimulation of male gal-cre mice decreases the duration of crouching, increases duration of pup grooming</vt:lpstr>
      <vt:lpstr>Galanin In mice: take away</vt:lpstr>
      <vt:lpstr>Role of galanin in amphibians</vt:lpstr>
      <vt:lpstr>Amphibian parenting behaviors</vt:lpstr>
      <vt:lpstr>PowerPoint Presentation</vt:lpstr>
      <vt:lpstr>Dendrobatid parenting behavior</vt:lpstr>
      <vt:lpstr>Parenting behaviors of the focus Dendrobatids</vt:lpstr>
      <vt:lpstr>Recap</vt:lpstr>
      <vt:lpstr>Recap</vt:lpstr>
      <vt:lpstr>Recap: galanin</vt:lpstr>
      <vt:lpstr>Recap: galanin and parental care </vt:lpstr>
      <vt:lpstr>Recap:  Trpc2 gene</vt:lpstr>
      <vt:lpstr>Using the mouse to understand the frog</vt:lpstr>
      <vt:lpstr>Using the mouse to understand the frog</vt:lpstr>
      <vt:lpstr>Support for hypothesis?</vt:lpstr>
      <vt:lpstr>Is there a new problem?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Galvin, Danielle Jean</dc:creator>
  <cp:lastModifiedBy>Summers, Cliff</cp:lastModifiedBy>
  <cp:revision>69</cp:revision>
  <dcterms:created xsi:type="dcterms:W3CDTF">2020-10-30T16:17:04Z</dcterms:created>
  <dcterms:modified xsi:type="dcterms:W3CDTF">2020-11-06T18:05:31Z</dcterms:modified>
</cp:coreProperties>
</file>